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23887" y="4589464"/>
            <a:ext cx="7886701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29841" y="1681163"/>
            <a:ext cx="3868343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48" y="1681163"/>
            <a:ext cx="3887395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1373" y="6404295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abcya.com/games/true-colors-color-theory" TargetMode="External"/><Relationship Id="rId3" Type="http://schemas.openxmlformats.org/officeDocument/2006/relationships/hyperlink" Target="https://fontlibrary.org/" TargetMode="External"/><Relationship Id="rId4" Type="http://schemas.openxmlformats.org/officeDocument/2006/relationships/hyperlink" Target="https://www.camptechonline.com/camp-ai-resources" TargetMode="External"/><Relationship Id="rId5" Type="http://schemas.openxmlformats.org/officeDocument/2006/relationships/hyperlink" Target="https://www.canva.com/design/DAFOq0IzSE8/9NBSdPWpo-Ly37SaYhPkMA/edit" TargetMode="External"/><Relationship Id="rId6" Type="http://schemas.openxmlformats.org/officeDocument/2006/relationships/hyperlink" Target="https://www.canva.com/design/DAFOqxQs8EE/PjvhY7NXjaKWr6iQhI2PqQ/edit" TargetMode="External"/><Relationship Id="rId7" Type="http://schemas.openxmlformats.org/officeDocument/2006/relationships/hyperlink" Target="https://www.canva.com/search/templates?q=poster" TargetMode="External"/><Relationship Id="rId8" Type="http://schemas.openxmlformats.org/officeDocument/2006/relationships/hyperlink" Target="https://www.canva.com/search/templates?q=Brochures&amp;doctype=TABQqnM7Tvw&amp;category=tACZCtsMxNo&amp;designSpec=djE6dEFDWkN0c014Tm86Z2xvYmFsLXRyaWZvbGQtYnJvY2h1cmU=&amp;width=11.0&amp;height=8.5" TargetMode="External"/><Relationship Id="rId9" Type="http://schemas.openxmlformats.org/officeDocument/2006/relationships/hyperlink" Target="mailto:camptechkids@gmail.com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s://www.behance.net/gallery/100806427/All-Famous-Brand-Logo-Folio-Logo-Anatomy-and-Designer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forj.gitbook.io/forj-and-spring-documents/zll2Q1lZzIAmF37IPyQj/forj-and-spring-documents/forj-ula" TargetMode="External"/><Relationship Id="rId3" Type="http://schemas.openxmlformats.org/officeDocument/2006/relationships/hyperlink" Target="https://www.simplilearn.com/tutorials/blockchain-tutorial/what-is-nft" TargetMode="External"/><Relationship Id="rId4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opensea.io/" TargetMode="External"/><Relationship Id="rId3" Type="http://schemas.openxmlformats.org/officeDocument/2006/relationships/hyperlink" Target="https://www.techtimes.com/articles/258459/20210327/beeple-70-million-nft-crypto-art.htm" TargetMode="External"/><Relationship Id="rId4" Type="http://schemas.openxmlformats.org/officeDocument/2006/relationships/hyperlink" Target="https://www.explorenfts.com/The-Way-We-Discover-And-See-Art-Could-Be-Forever-Changed-With-Virtual-Galleries-In-The-Metaverse" TargetMode="External"/><Relationship Id="rId5" Type="http://schemas.openxmlformats.org/officeDocument/2006/relationships/hyperlink" Target="https://mint-on-demand.spri.ng/?utm_source=google&amp;utm_medium=cpc&amp;utm_campaign=SEM_acquisition_google_WW_NFT_PH&amp;adgroup=130585978502&amp;matchtype=p&amp;network=g&amp;device=c&amp;devicemodel=&amp;gclid=Cj0KCQjw1vSZBhDuARIsAKZlijTOO5JuERnLZgrEIXee8C_hzKKDgSwSynOd9JwBAPX9nWoUGqS2GHgaAgFJEALw_wcB&amp;keyword=nft&amp;utm_term=nft&amp;adposition=&amp;utm_content=581715626850&amp;aid=ts-boosted-src&amp;gclid=Cj0KCQjw1vSZBhDuARIsAKZlijTOO5JuERnLZgrEIXee8C_hzKKDgSwSynOd9JwBAPX9nWoUGqS2GHgaAgFJEALw_wcB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mptechonline.com" TargetMode="External"/><Relationship Id="rId3" Type="http://schemas.openxmlformats.org/officeDocument/2006/relationships/slide" Target="slide5.xml"/><Relationship Id="rId4" Type="http://schemas.openxmlformats.org/officeDocument/2006/relationships/hyperlink" Target="https://www.camptechonline.com/camp.nft" TargetMode="External"/><Relationship Id="rId5" Type="http://schemas.openxmlformats.org/officeDocument/2006/relationships/hyperlink" Target="https://www.camptechonline.com/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mptechdesigns.wixsite.com/camptoyland1" TargetMode="External"/><Relationship Id="rId3" Type="http://schemas.openxmlformats.org/officeDocument/2006/relationships/image" Target="../media/image5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vatarmaker.com/" TargetMode="External"/><Relationship Id="rId3" Type="http://schemas.openxmlformats.org/officeDocument/2006/relationships/hyperlink" Target="https://experiments.withgoogle.com/semi-conductor" TargetMode="External"/><Relationship Id="rId4" Type="http://schemas.openxmlformats.org/officeDocument/2006/relationships/hyperlink" Target="https://experiments.withgoogle.com/hip-hop-poetry-bot" TargetMode="External"/><Relationship Id="rId5" Type="http://schemas.openxmlformats.org/officeDocument/2006/relationships/hyperlink" Target="https://experiments.withgoogle.com/shadow-art" TargetMode="External"/><Relationship Id="rId6" Type="http://schemas.openxmlformats.org/officeDocument/2006/relationships/hyperlink" Target="https://experiments.withgoogle.com/teachable-machine" TargetMode="External"/><Relationship Id="rId7" Type="http://schemas.openxmlformats.org/officeDocument/2006/relationships/hyperlink" Target="https://experiments.withgoogle.com/ai/ai-duet/view/" TargetMode="Externa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mptechonline.com/" TargetMode="External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mptechonline.com" TargetMode="External"/><Relationship Id="rId3" Type="http://schemas.openxmlformats.org/officeDocument/2006/relationships/hyperlink" Target="https://www.camptechonline.com/camp-ai-resources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abcya.com/games/pixel_art" TargetMode="External"/><Relationship Id="rId3" Type="http://schemas.openxmlformats.org/officeDocument/2006/relationships/hyperlink" Target="https://www.abcya.com/games/abcya_paint" TargetMode="External"/><Relationship Id="rId4" Type="http://schemas.openxmlformats.org/officeDocument/2006/relationships/hyperlink" Target="https://www.camptechonline.com/camp-ai-resources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amptechonline.com/camp-ai-resource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7"/>
          <p:cNvSpPr txBox="1"/>
          <p:nvPr/>
        </p:nvSpPr>
        <p:spPr>
          <a:xfrm>
            <a:off x="3119363" y="6613842"/>
            <a:ext cx="2994664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143000" y="3602037"/>
            <a:ext cx="6858000" cy="1065216"/>
          </a:xfrm>
          <a:prstGeom prst="rect">
            <a:avLst/>
          </a:prstGeom>
        </p:spPr>
        <p:txBody>
          <a:bodyPr/>
          <a:lstStyle/>
          <a:p>
            <a:pPr/>
            <a:r>
              <a:t>AJ RICKOFF Sessions</a:t>
            </a:r>
          </a:p>
          <a:p>
            <a:pPr/>
            <a:r>
              <a:t>September 21 – November 11, 2021</a:t>
            </a:r>
          </a:p>
        </p:txBody>
      </p:sp>
      <p:pic>
        <p:nvPicPr>
          <p:cNvPr id="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2693"/>
            <a:ext cx="9144000" cy="609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3643" y="381743"/>
            <a:ext cx="3146182" cy="829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raphic Design Overview and Projects"/>
          <p:cNvSpPr txBox="1"/>
          <p:nvPr>
            <p:ph type="ctrTitle"/>
          </p:nvPr>
        </p:nvSpPr>
        <p:spPr>
          <a:xfrm>
            <a:off x="685800" y="1122362"/>
            <a:ext cx="7772400" cy="660158"/>
          </a:xfrm>
          <a:prstGeom prst="rect">
            <a:avLst/>
          </a:prstGeom>
        </p:spPr>
        <p:txBody>
          <a:bodyPr/>
          <a:lstStyle>
            <a:lvl1pPr defTabSz="539494">
              <a:defRPr sz="3500">
                <a:solidFill>
                  <a:srgbClr val="D98D22"/>
                </a:solidFill>
              </a:defRPr>
            </a:lvl1pPr>
          </a:lstStyle>
          <a:p>
            <a:pPr/>
            <a:r>
              <a:t>Graphic Design Overview and Projects</a:t>
            </a:r>
          </a:p>
        </p:txBody>
      </p:sp>
      <p:sp>
        <p:nvSpPr>
          <p:cNvPr id="130" name="Color Theory…"/>
          <p:cNvSpPr txBox="1"/>
          <p:nvPr>
            <p:ph type="subTitle" sz="quarter" idx="1"/>
          </p:nvPr>
        </p:nvSpPr>
        <p:spPr>
          <a:xfrm>
            <a:off x="1027739" y="2257331"/>
            <a:ext cx="6858001" cy="1655766"/>
          </a:xfrm>
          <a:prstGeom prst="rect">
            <a:avLst/>
          </a:prstGeom>
        </p:spPr>
        <p:txBody>
          <a:bodyPr/>
          <a:lstStyle/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Color Theory</a:t>
            </a: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Font Review</a:t>
            </a: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Draw your portrait</a:t>
            </a: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5" invalidUrl="" action="" tgtFrame="" tooltip="" history="1" highlightClick="0" endSnd="0"/>
              </a:rPr>
              <a:t>Create a logo</a:t>
            </a: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6" invalidUrl="" action="" tgtFrame="" tooltip="" history="1" highlightClick="0" endSnd="0"/>
              </a:rPr>
              <a:t>Create a Flyer</a:t>
            </a: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7" invalidUrl="" action="" tgtFrame="" tooltip="" history="1" highlightClick="0" endSnd="0"/>
              </a:rPr>
              <a:t>Create a Poster</a:t>
            </a:r>
          </a:p>
          <a:p>
            <a:pPr marL="110689" indent="-110689" algn="l" defTabSz="420623">
              <a:spcBef>
                <a:spcPts val="400"/>
              </a:spcBef>
              <a:buSzPct val="100000"/>
              <a:buChar char="•"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8" invalidUrl="" action="" tgtFrame="" tooltip="" history="1" highlightClick="0" endSnd="0"/>
              </a:rPr>
              <a:t>Create a Tik Toc Video\\\</a:t>
            </a:r>
          </a:p>
        </p:txBody>
      </p:sp>
      <p:sp>
        <p:nvSpPr>
          <p:cNvPr id="131" name="Canva Student login…"/>
          <p:cNvSpPr txBox="1"/>
          <p:nvPr/>
        </p:nvSpPr>
        <p:spPr>
          <a:xfrm>
            <a:off x="1008355" y="4387908"/>
            <a:ext cx="3468955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Canva Student login</a:t>
            </a:r>
          </a:p>
          <a:p>
            <a:pPr/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camptechkids@gmail.com</a:t>
            </a:r>
          </a:p>
          <a:p>
            <a:pPr/>
            <a:r>
              <a:t>Password: 4thekids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ogo Gam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Logo Game</a:t>
            </a:r>
          </a:p>
        </p:txBody>
      </p:sp>
      <p:sp>
        <p:nvSpPr>
          <p:cNvPr id="134" name="Name the Log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Name the Logo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40" name="Image Gallery"/>
          <p:cNvGrpSpPr/>
          <p:nvPr/>
        </p:nvGrpSpPr>
        <p:grpSpPr>
          <a:xfrm>
            <a:off x="764941" y="-350051"/>
            <a:ext cx="7614118" cy="6200487"/>
            <a:chOff x="0" y="0"/>
            <a:chExt cx="7614117" cy="6200485"/>
          </a:xfrm>
        </p:grpSpPr>
        <p:pic>
          <p:nvPicPr>
            <p:cNvPr id="138" name="d97277100806427.5f109d29ce7dc.jpg" descr="d97277100806427.5f109d29ce7dc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2562" r="0" b="12562"/>
            <a:stretch>
              <a:fillRect/>
            </a:stretch>
          </p:blipFill>
          <p:spPr>
            <a:xfrm>
              <a:off x="0" y="0"/>
              <a:ext cx="7614118" cy="5705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Identify the Logos"/>
            <p:cNvSpPr/>
            <p:nvPr/>
          </p:nvSpPr>
          <p:spPr>
            <a:xfrm>
              <a:off x="0" y="5781385"/>
              <a:ext cx="7614118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 algn="ctr"/>
              <a:r>
                <a:t>Identify the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3" invalidUrl="" action="" tgtFrame="" tooltip="" history="1" highlightClick="0" endSnd="0"/>
                </a:rPr>
                <a:t>Logos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Image Gallery"/>
          <p:cNvGrpSpPr/>
          <p:nvPr/>
        </p:nvGrpSpPr>
        <p:grpSpPr>
          <a:xfrm>
            <a:off x="2604662" y="994229"/>
            <a:ext cx="3652640" cy="4780216"/>
            <a:chOff x="0" y="0"/>
            <a:chExt cx="3652638" cy="4780215"/>
          </a:xfrm>
        </p:grpSpPr>
        <p:pic>
          <p:nvPicPr>
            <p:cNvPr id="142" name="ESqzeDWoa.jpeg" descr="ESqzeDWoa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075" r="0" b="3075"/>
            <a:stretch>
              <a:fillRect/>
            </a:stretch>
          </p:blipFill>
          <p:spPr>
            <a:xfrm>
              <a:off x="0" y="0"/>
              <a:ext cx="3652639" cy="4284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Name the Logos"/>
            <p:cNvSpPr/>
            <p:nvPr/>
          </p:nvSpPr>
          <p:spPr>
            <a:xfrm>
              <a:off x="0" y="4361115"/>
              <a:ext cx="3652639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/>
            </a:lstStyle>
            <a:p>
              <a:pPr/>
              <a:r>
                <a:t>Name the Logos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 is an NFT?"/>
          <p:cNvSpPr txBox="1"/>
          <p:nvPr>
            <p:ph type="ctrTitle"/>
          </p:nvPr>
        </p:nvSpPr>
        <p:spPr>
          <a:xfrm>
            <a:off x="593951" y="163057"/>
            <a:ext cx="7772401" cy="953671"/>
          </a:xfrm>
          <a:prstGeom prst="rect">
            <a:avLst/>
          </a:prstGeom>
        </p:spPr>
        <p:txBody>
          <a:bodyPr/>
          <a:lstStyle>
            <a:lvl1pPr defTabSz="896111">
              <a:defRPr sz="5800">
                <a:solidFill>
                  <a:srgbClr val="D98D22"/>
                </a:solidFill>
              </a:defRPr>
            </a:lvl1pPr>
          </a:lstStyle>
          <a:p>
            <a:pPr/>
            <a:r>
              <a:t>What is an NFT?</a:t>
            </a:r>
          </a:p>
        </p:txBody>
      </p:sp>
      <p:sp>
        <p:nvSpPr>
          <p:cNvPr id="147" name="NFTs in a nutshell…"/>
          <p:cNvSpPr txBox="1"/>
          <p:nvPr>
            <p:ph type="subTitle" sz="quarter" idx="1"/>
          </p:nvPr>
        </p:nvSpPr>
        <p:spPr>
          <a:xfrm>
            <a:off x="1143000" y="4387848"/>
            <a:ext cx="6858001" cy="1655766"/>
          </a:xfrm>
          <a:prstGeom prst="rect">
            <a:avLst/>
          </a:prstGeom>
        </p:spPr>
        <p:txBody>
          <a:bodyPr/>
          <a:lstStyle/>
          <a:p>
            <a:pPr algn="l" defTabSz="142646">
              <a:lnSpc>
                <a:spcPts val="2400"/>
              </a:lnSpc>
              <a:defRPr b="1" sz="1000">
                <a:latin typeface="+mj-lt"/>
                <a:ea typeface="+mj-ea"/>
                <a:cs typeface="+mj-cs"/>
                <a:sym typeface="Helvetica"/>
              </a:defRPr>
            </a:pPr>
            <a:r>
              <a:t>NFTs in a nutshell</a:t>
            </a:r>
          </a:p>
          <a:p>
            <a:pPr algn="l" defTabSz="142646">
              <a:lnSpc>
                <a:spcPct val="100000"/>
              </a:lnSpc>
              <a:spcBef>
                <a:spcPts val="0"/>
              </a:spcBef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t>First, the technical definition: An NFT (“non-fungible token”) is a unit of data stored on a digital ledger, called a blockchain.</a:t>
            </a:r>
          </a:p>
          <a:p>
            <a:pPr algn="l" defTabSz="142646">
              <a:lnSpc>
                <a:spcPct val="100000"/>
              </a:lnSpc>
              <a:spcBef>
                <a:spcPts val="0"/>
              </a:spcBef>
              <a:defRPr sz="9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142646">
              <a:lnSpc>
                <a:spcPct val="100000"/>
              </a:lnSpc>
              <a:spcBef>
                <a:spcPts val="0"/>
              </a:spcBef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t>An NFT is a digital asset that can be owned, sold and traded. But that’s just scratching the surface. NFTs will be the atomic unit of ownership across the metaverse. </a:t>
            </a:r>
          </a:p>
          <a:p>
            <a:pPr algn="l" defTabSz="142646">
              <a:lnSpc>
                <a:spcPct val="100000"/>
              </a:lnSpc>
              <a:spcBef>
                <a:spcPts val="0"/>
              </a:spcBef>
              <a:defRPr sz="9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142646">
              <a:lnSpc>
                <a:spcPct val="100000"/>
              </a:lnSpc>
              <a:spcBef>
                <a:spcPts val="0"/>
              </a:spcBef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t>In simpler terms: NFT means your digital asset is completely unique and non-replaceable. It can then be “tokenized,” so you can transfer ownership (i.e. sell) to your fans. Fans can resell your NFT on marketplaces like Opensea (read more about that 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here</a:t>
            </a:r>
            <a:r>
              <a:t>). After that, you’ll get a 7% royalty of the resale price, every single time it’s resold. If your NFT increases in value over time, your profits will reflect that. They’re real money makers and community builders.</a:t>
            </a:r>
          </a:p>
        </p:txBody>
      </p:sp>
      <p:sp>
        <p:nvSpPr>
          <p:cNvPr id="148" name="NFTs: Digital collectibles…"/>
          <p:cNvSpPr txBox="1"/>
          <p:nvPr/>
        </p:nvSpPr>
        <p:spPr>
          <a:xfrm>
            <a:off x="3425223" y="8077064"/>
            <a:ext cx="9113633" cy="440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7800"/>
              </a:lnSpc>
              <a:spcBef>
                <a:spcPts val="3300"/>
              </a:spcBef>
              <a:defRPr b="1" sz="3300">
                <a:latin typeface="+mj-lt"/>
                <a:ea typeface="+mj-ea"/>
                <a:cs typeface="+mj-cs"/>
                <a:sym typeface="Helvetica"/>
              </a:defRPr>
            </a:pPr>
            <a:r>
              <a:t>NFTs: Digital collectibles</a:t>
            </a:r>
          </a:p>
          <a:p>
            <a:pPr>
              <a:lnSpc>
                <a:spcPts val="5000"/>
              </a:lnSpc>
              <a:spcBef>
                <a:spcPts val="3600"/>
              </a:spcBef>
              <a:defRPr b="1" sz="2100">
                <a:latin typeface="+mj-lt"/>
                <a:ea typeface="+mj-ea"/>
                <a:cs typeface="+mj-cs"/>
                <a:sym typeface="Helvetica"/>
              </a:defRPr>
            </a:pPr>
            <a:r>
              <a:t>NFTs aren’t so different from selling merch…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NFTs as digital collectibles act as a support mechanism. Now, let’s put this into context when thinking about selling merch on Spring. Why do your fans buy your physical merch? </a:t>
            </a:r>
          </a:p>
          <a:p>
            <a:pPr marL="457200" indent="-317500">
              <a:buClr>
                <a:srgbClr val="000000"/>
              </a:buClr>
              <a:buSzPct val="100000"/>
              <a:buAutoNum type="arabicPeriod" startAt="1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To financially support you as a creator.</a:t>
            </a:r>
          </a:p>
          <a:p>
            <a:pPr marL="457200" indent="-317500">
              <a:buClr>
                <a:srgbClr val="000000"/>
              </a:buClr>
              <a:buSzPct val="100000"/>
              <a:buAutoNum type="arabicPeriod" startAt="1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To receive something that proves they are a dedicated fan of your content. Bragging rights.</a:t>
            </a:r>
          </a:p>
          <a:p>
            <a:pPr marL="457200" indent="-317500">
              <a:buClr>
                <a:srgbClr val="000000"/>
              </a:buClr>
              <a:buSzPct val="100000"/>
              <a:buAutoNum type="arabicPeriod" startAt="1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Because they like the design, the artwork, and the creativity you’ve applied to the product.</a:t>
            </a:r>
          </a:p>
        </p:txBody>
      </p:sp>
      <p:grpSp>
        <p:nvGrpSpPr>
          <p:cNvPr id="151" name="Image Gallery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511843" y="1304867"/>
            <a:ext cx="5522423" cy="2918637"/>
            <a:chOff x="0" y="0"/>
            <a:chExt cx="5522422" cy="2918636"/>
          </a:xfrm>
        </p:grpSpPr>
        <p:pic>
          <p:nvPicPr>
            <p:cNvPr id="149" name="Screen Shot 2022-10-05 at 12.51.35 PM.png" descr="Screen Shot 2022-10-05 at 12.51.35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1402" r="0" b="11401"/>
            <a:stretch>
              <a:fillRect/>
            </a:stretch>
          </p:blipFill>
          <p:spPr>
            <a:xfrm>
              <a:off x="-1" y="-1"/>
              <a:ext cx="5522423" cy="2423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What is an NFT?"/>
            <p:cNvSpPr txBox="1"/>
            <p:nvPr/>
          </p:nvSpPr>
          <p:spPr>
            <a:xfrm>
              <a:off x="-1" y="2499535"/>
              <a:ext cx="552242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/>
            </a:lstStyle>
            <a:p>
              <a:pPr/>
              <a:r>
                <a:t>What is an NFT?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History of NFTs"/>
          <p:cNvSpPr txBox="1"/>
          <p:nvPr>
            <p:ph type="ctrTitle"/>
          </p:nvPr>
        </p:nvSpPr>
        <p:spPr>
          <a:xfrm>
            <a:off x="685800" y="46596"/>
            <a:ext cx="7772400" cy="1106982"/>
          </a:xfrm>
          <a:prstGeom prst="rect">
            <a:avLst/>
          </a:prstGeom>
        </p:spPr>
        <p:txBody>
          <a:bodyPr/>
          <a:lstStyle/>
          <a:p>
            <a:pPr/>
            <a:r>
              <a:t>History of NFTs</a:t>
            </a:r>
          </a:p>
        </p:txBody>
      </p:sp>
      <p:grpSp>
        <p:nvGrpSpPr>
          <p:cNvPr id="156" name="Image Gallery"/>
          <p:cNvGrpSpPr/>
          <p:nvPr/>
        </p:nvGrpSpPr>
        <p:grpSpPr>
          <a:xfrm>
            <a:off x="304461" y="1777894"/>
            <a:ext cx="8240102" cy="4713570"/>
            <a:chOff x="0" y="0"/>
            <a:chExt cx="8240100" cy="4713569"/>
          </a:xfrm>
        </p:grpSpPr>
        <p:pic>
          <p:nvPicPr>
            <p:cNvPr id="154" name="most-expensive-nft-1170x658.webp" descr="most-expensive-nft-1170x658.webp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587" r="0" b="9587"/>
            <a:stretch>
              <a:fillRect/>
            </a:stretch>
          </p:blipFill>
          <p:spPr>
            <a:xfrm>
              <a:off x="0" y="0"/>
              <a:ext cx="8240101" cy="3745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Most Expensive NFT"/>
            <p:cNvSpPr txBox="1"/>
            <p:nvPr/>
          </p:nvSpPr>
          <p:spPr>
            <a:xfrm>
              <a:off x="0" y="3970229"/>
              <a:ext cx="8240100" cy="743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/>
            </a:lstStyle>
            <a:p>
              <a:pPr/>
              <a:r>
                <a:t>Most Expensive NFT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ow to Create a NFT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How to Create a NFT?</a:t>
            </a:r>
          </a:p>
        </p:txBody>
      </p:sp>
      <p:sp>
        <p:nvSpPr>
          <p:cNvPr id="159" name="OPEN SEA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2958">
              <a:spcBef>
                <a:spcPts val="900"/>
              </a:spcBef>
              <a:defRPr sz="2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OPEN SEA</a:t>
            </a:r>
          </a:p>
          <a:p>
            <a:pPr defTabSz="822958">
              <a:spcBef>
                <a:spcPts val="900"/>
              </a:spcBef>
              <a:defRPr sz="2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Bleepes</a:t>
            </a:r>
          </a:p>
          <a:p>
            <a:pPr defTabSz="822958">
              <a:spcBef>
                <a:spcPts val="900"/>
              </a:spcBef>
              <a:defRPr sz="2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Explore NFTS</a:t>
            </a:r>
          </a:p>
          <a:p>
            <a:pPr defTabSz="822958">
              <a:spcBef>
                <a:spcPts val="900"/>
              </a:spcBef>
              <a:defRPr sz="2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5" invalidUrl="" action="" tgtFrame="" tooltip="" history="1" highlightClick="0" endSnd="0"/>
              </a:rPr>
              <a:t>Mint on Demand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FT Proces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NFT Process</a:t>
            </a:r>
          </a:p>
        </p:txBody>
      </p:sp>
      <p:sp>
        <p:nvSpPr>
          <p:cNvPr id="16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40631" indent="-240631">
              <a:buSzPct val="100000"/>
              <a:buChar char="•"/>
            </a:pPr>
            <a:r>
              <a:t>Develop a Graphic </a:t>
            </a:r>
          </a:p>
          <a:p>
            <a:pPr marL="240631" indent="-240631">
              <a:buSzPct val="100000"/>
              <a:buChar char="•"/>
            </a:pPr>
            <a:r>
              <a:t>Submit your graphic to an NFT platform</a:t>
            </a:r>
          </a:p>
          <a:p>
            <a:pPr marL="240631" indent="-240631">
              <a:buSzPct val="100000"/>
              <a:buChar char="•"/>
            </a:pPr>
            <a:r>
              <a:t>Await First Sale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67" name="Image Gallery"/>
          <p:cNvGrpSpPr/>
          <p:nvPr/>
        </p:nvGrpSpPr>
        <p:grpSpPr>
          <a:xfrm>
            <a:off x="888999" y="536674"/>
            <a:ext cx="7366002" cy="6604002"/>
            <a:chOff x="0" y="-1"/>
            <a:chExt cx="7366001" cy="6604001"/>
          </a:xfrm>
        </p:grpSpPr>
        <p:pic>
          <p:nvPicPr>
            <p:cNvPr id="165" name="Screen Shot 2022-10-05 at 12.27.24 PM.png" descr="Screen Shot 2022-10-05 at 12.27.24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68" t="0" r="1967" b="0"/>
            <a:stretch>
              <a:fillRect/>
            </a:stretch>
          </p:blipFill>
          <p:spPr>
            <a:xfrm>
              <a:off x="0" y="-2"/>
              <a:ext cx="7366002" cy="6108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Caption"/>
            <p:cNvSpPr txBox="1"/>
            <p:nvPr/>
          </p:nvSpPr>
          <p:spPr>
            <a:xfrm>
              <a:off x="0" y="6184900"/>
              <a:ext cx="736600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pPr/>
              <a:r>
                <a:t>Caption</a:t>
              </a:r>
            </a:p>
          </p:txBody>
        </p:sp>
      </p:grpSp>
      <p:sp>
        <p:nvSpPr>
          <p:cNvPr id="168" name="CAMP MOBILE"/>
          <p:cNvSpPr txBox="1"/>
          <p:nvPr/>
        </p:nvSpPr>
        <p:spPr>
          <a:xfrm>
            <a:off x="3986517" y="2260011"/>
            <a:ext cx="1477523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DE8344"/>
                </a:solidFill>
              </a:defRPr>
            </a:lvl1pPr>
          </a:lstStyle>
          <a:p>
            <a:pPr/>
            <a:r>
              <a:t>CAMP MOBILE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mp Mobile"/>
          <p:cNvSpPr txBox="1"/>
          <p:nvPr>
            <p:ph type="ctrTitle"/>
          </p:nvPr>
        </p:nvSpPr>
        <p:spPr>
          <a:xfrm>
            <a:off x="685800" y="1122362"/>
            <a:ext cx="7772400" cy="574080"/>
          </a:xfrm>
          <a:prstGeom prst="rect">
            <a:avLst/>
          </a:prstGeom>
        </p:spPr>
        <p:txBody>
          <a:bodyPr/>
          <a:lstStyle>
            <a:lvl1pPr defTabSz="502919">
              <a:defRPr sz="3300"/>
            </a:lvl1pPr>
          </a:lstStyle>
          <a:p>
            <a:pPr/>
            <a:r>
              <a:t>Camp Mobile</a:t>
            </a:r>
          </a:p>
        </p:txBody>
      </p:sp>
      <p:sp>
        <p:nvSpPr>
          <p:cNvPr id="171" name="Session 1 – Intro to Mobile APP…"/>
          <p:cNvSpPr txBox="1"/>
          <p:nvPr>
            <p:ph type="subTitle" idx="1"/>
          </p:nvPr>
        </p:nvSpPr>
        <p:spPr>
          <a:xfrm>
            <a:off x="788841" y="1788310"/>
            <a:ext cx="7212160" cy="3479097"/>
          </a:xfrm>
          <a:prstGeom prst="rect">
            <a:avLst/>
          </a:prstGeom>
        </p:spPr>
        <p:txBody>
          <a:bodyPr/>
          <a:lstStyle/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1 </a:t>
            </a:r>
            <a:r>
              <a:rPr>
                <a:solidFill>
                  <a:srgbClr val="0070C0"/>
                </a:solidFill>
              </a:rPr>
              <a:t>– Intro to Mobile APP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2 </a:t>
            </a:r>
            <a:r>
              <a:rPr>
                <a:solidFill>
                  <a:srgbClr val="0070C0"/>
                </a:solidFill>
              </a:rPr>
              <a:t>– Brain Storming 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3 </a:t>
            </a:r>
            <a:r>
              <a:rPr>
                <a:solidFill>
                  <a:srgbClr val="0070C0"/>
                </a:solidFill>
              </a:rPr>
              <a:t>– Develop Your Idea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4 </a:t>
            </a:r>
            <a:r>
              <a:rPr>
                <a:solidFill>
                  <a:srgbClr val="0070C0"/>
                </a:solidFill>
              </a:rPr>
              <a:t>– Develop Prototype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5 </a:t>
            </a:r>
            <a:r>
              <a:rPr>
                <a:solidFill>
                  <a:srgbClr val="0070C0"/>
                </a:solidFill>
              </a:rPr>
              <a:t>– Create Mobile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6 </a:t>
            </a:r>
            <a:r>
              <a:rPr>
                <a:solidFill>
                  <a:srgbClr val="0070C0"/>
                </a:solidFill>
              </a:rPr>
              <a:t>– Test your app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7 </a:t>
            </a:r>
            <a:r>
              <a:rPr>
                <a:solidFill>
                  <a:srgbClr val="0070C0"/>
                </a:solidFill>
              </a:rPr>
              <a:t>– Create Pitch – Share Pitch</a:t>
            </a:r>
            <a:endParaRPr>
              <a:solidFill>
                <a:srgbClr val="0070C0"/>
              </a:solidFill>
            </a:endParaRPr>
          </a:p>
          <a:p>
            <a:pPr algn="l" defTabSz="804672">
              <a:spcBef>
                <a:spcPts val="800"/>
              </a:spcBef>
              <a:defRPr>
                <a:solidFill>
                  <a:schemeClr val="accent2"/>
                </a:solidFill>
              </a:defRPr>
            </a:pPr>
            <a:r>
              <a:t>Session 8 </a:t>
            </a:r>
            <a:r>
              <a:rPr>
                <a:solidFill>
                  <a:srgbClr val="0070C0"/>
                </a:solidFill>
              </a:rPr>
              <a:t>– Mobile APP Presentation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Agenda</a:t>
            </a:r>
            <a:r>
              <a:rPr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0" name="Content Placeholder 2"/>
          <p:cNvSpPr txBox="1"/>
          <p:nvPr>
            <p:ph type="body" idx="1"/>
          </p:nvPr>
        </p:nvSpPr>
        <p:spPr>
          <a:xfrm>
            <a:off x="476250" y="1111250"/>
            <a:ext cx="8515350" cy="4351338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Overview  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What is Camp Tech?</a:t>
            </a:r>
            <a:endParaRPr sz="300"/>
          </a:p>
          <a:p>
            <a:pPr lvl="1" marL="423617" indent="-141204" defTabSz="564824">
              <a:lnSpc>
                <a:spcPct val="72000"/>
              </a:lnSpc>
              <a:spcBef>
                <a:spcPts val="200"/>
              </a:spcBef>
              <a:defRPr b="1" sz="1200">
                <a:solidFill>
                  <a:srgbClr val="FFFFFF"/>
                </a:solidFill>
              </a:defRPr>
            </a:pPr>
            <a:r>
              <a:t>A Space to Create Endless Possibilities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What is Technology?</a:t>
            </a:r>
            <a:endParaRPr sz="300"/>
          </a:p>
          <a:p>
            <a:pPr lvl="1" marL="423617" indent="-141204" defTabSz="564824">
              <a:lnSpc>
                <a:spcPct val="72000"/>
              </a:lnSpc>
              <a:spcBef>
                <a:spcPts val="200"/>
              </a:spcBef>
              <a:defRPr b="1" sz="1200">
                <a:solidFill>
                  <a:srgbClr val="FFFFFF"/>
                </a:solidFill>
              </a:defRPr>
            </a:pPr>
            <a:r>
              <a:t>Technology Is A Systematic Approach To Doing Anything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Classroom Rules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Introductions – Mr. Scott / Mrs. B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Student Introduction </a:t>
            </a:r>
            <a:endParaRPr sz="300"/>
          </a:p>
          <a:p>
            <a:pPr lvl="1" marL="423617" indent="-141204" defTabSz="564824">
              <a:lnSpc>
                <a:spcPct val="72000"/>
              </a:lnSpc>
              <a:spcBef>
                <a:spcPts val="200"/>
              </a:spcBef>
              <a:defRPr b="1" sz="1200">
                <a:solidFill>
                  <a:srgbClr val="FFFFFF"/>
                </a:solidFill>
              </a:defRPr>
            </a:pPr>
            <a:r>
              <a:t>Name/Age/What do you want to be when you grow up?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Camp Tech Assessment</a:t>
            </a:r>
          </a:p>
          <a:p>
            <a:pPr lvl="1" marL="423617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Camp Tech Login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www.camptechonline.com</a:t>
            </a:r>
            <a:r>
              <a:t>)</a:t>
            </a:r>
          </a:p>
          <a:p>
            <a:pPr lvl="2" marL="936733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Go to Students, then to Students Login</a:t>
            </a:r>
          </a:p>
          <a:p>
            <a:pPr lvl="1" marL="423617" indent="-141204" defTabSz="564824">
              <a:lnSpc>
                <a:spcPct val="72000"/>
              </a:lnSpc>
              <a:spcBef>
                <a:spcPts val="6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ppaction://hlinksldjump" tgtFrame="" tooltip="" history="1" highlightClick="0" endSnd="0"/>
              </a:rPr>
              <a:t>Student Assessment</a:t>
            </a:r>
            <a:endParaRPr sz="300">
              <a:solidFill>
                <a:srgbClr val="FFFFFF"/>
              </a:solidFill>
            </a:endParaRPr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Create Folders - Each Student will create a folder on there computer</a:t>
            </a:r>
            <a:endParaRPr sz="300"/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1200">
                <a:solidFill>
                  <a:srgbClr val="FFFFFF"/>
                </a:solidFill>
              </a:defRPr>
            </a:pPr>
            <a:r>
              <a:t>Things You Will Learn</a:t>
            </a:r>
          </a:p>
          <a:p>
            <a:pPr marL="141204" indent="-141204" defTabSz="564824">
              <a:lnSpc>
                <a:spcPct val="72000"/>
              </a:lnSpc>
              <a:spcBef>
                <a:spcPts val="600"/>
              </a:spcBef>
              <a:defRPr b="1" sz="300">
                <a:solidFill>
                  <a:srgbClr val="FFFFFF"/>
                </a:solidFill>
              </a:defRPr>
            </a:pPr>
          </a:p>
          <a:p>
            <a:pPr lvl="1" marL="423617" indent="-141204" defTabSz="564824">
              <a:lnSpc>
                <a:spcPct val="72000"/>
              </a:lnSpc>
              <a:spcBef>
                <a:spcPts val="2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Camp NFT</a:t>
            </a:r>
            <a:endParaRPr sz="4800">
              <a:solidFill>
                <a:srgbClr val="FFFFFF"/>
              </a:solidFill>
              <a:uFill>
                <a:solidFill>
                  <a:srgbClr val="0563C1"/>
                </a:solidFill>
              </a:uFill>
            </a:endParaRPr>
          </a:p>
          <a:p>
            <a:pPr lvl="1" marL="423617" indent="-141204" defTabSz="564824">
              <a:lnSpc>
                <a:spcPct val="72000"/>
              </a:lnSpc>
              <a:spcBef>
                <a:spcPts val="2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5" invalidUrl="" action="" tgtFrame="" tooltip="" history="1" highlightClick="0" endSnd="0"/>
              </a:rPr>
              <a:t>Camp Mobile</a:t>
            </a:r>
            <a:endParaRPr sz="4800">
              <a:solidFill>
                <a:srgbClr val="FFFFFF"/>
              </a:solidFill>
              <a:uFill>
                <a:solidFill>
                  <a:srgbClr val="0563C1"/>
                </a:solidFill>
              </a:uFill>
            </a:endParaRPr>
          </a:p>
          <a:p>
            <a:pPr marL="0" indent="0" algn="ctr" defTabSz="564824">
              <a:lnSpc>
                <a:spcPct val="72000"/>
              </a:lnSpc>
              <a:spcBef>
                <a:spcPts val="600"/>
              </a:spcBef>
              <a:buSzTx/>
              <a:buNone/>
              <a:defRPr b="1" sz="4400">
                <a:solidFill>
                  <a:srgbClr val="FFFFFF"/>
                </a:solidFill>
              </a:defRPr>
            </a:pPr>
          </a:p>
          <a:p>
            <a:pPr marL="0" indent="0" algn="ctr" defTabSz="564824">
              <a:lnSpc>
                <a:spcPct val="72000"/>
              </a:lnSpc>
              <a:spcBef>
                <a:spcPts val="600"/>
              </a:spcBef>
              <a:buSzTx/>
              <a:buNone/>
              <a:defRPr b="1" sz="900">
                <a:solidFill>
                  <a:srgbClr val="FFFFFF"/>
                </a:solidFill>
              </a:defRPr>
            </a:pPr>
            <a:r>
              <a:t>Camp Tech Rules</a:t>
            </a:r>
            <a:endParaRPr sz="300"/>
          </a:p>
          <a:p>
            <a:pPr marL="0" indent="0" algn="ctr" defTabSz="564824">
              <a:lnSpc>
                <a:spcPct val="72000"/>
              </a:lnSpc>
              <a:spcBef>
                <a:spcPts val="600"/>
              </a:spcBef>
              <a:buSzTx/>
              <a:buNone/>
              <a:defRPr b="1" sz="900">
                <a:solidFill>
                  <a:srgbClr val="FFFFFF"/>
                </a:solidFill>
              </a:defRPr>
            </a:pPr>
            <a:r>
              <a:t>Have Fun + Speak when Spoken + Respect + Sanitized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Intro to Mobile Ap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535"/>
                </a:solidFill>
              </a:defRPr>
            </a:lvl1pPr>
          </a:lstStyle>
          <a:p>
            <a:pPr/>
            <a:r>
              <a:t>Intro to Mobile App </a:t>
            </a:r>
          </a:p>
        </p:txBody>
      </p:sp>
      <p:sp>
        <p:nvSpPr>
          <p:cNvPr id="17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rainstorm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Brainstorming</a:t>
            </a:r>
          </a:p>
        </p:txBody>
      </p:sp>
      <p:sp>
        <p:nvSpPr>
          <p:cNvPr id="177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evelop Your Ide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Develop Your Idea</a:t>
            </a:r>
          </a:p>
        </p:txBody>
      </p:sp>
      <p:sp>
        <p:nvSpPr>
          <p:cNvPr id="18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evelop Prototyp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Develop Prototype</a:t>
            </a:r>
          </a:p>
        </p:txBody>
      </p:sp>
      <p:sp>
        <p:nvSpPr>
          <p:cNvPr id="183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reate your Mobi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Create your Mobile</a:t>
            </a:r>
          </a:p>
        </p:txBody>
      </p:sp>
      <p:sp>
        <p:nvSpPr>
          <p:cNvPr id="18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st Your Ap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Test Your App</a:t>
            </a:r>
          </a:p>
        </p:txBody>
      </p:sp>
      <p:sp>
        <p:nvSpPr>
          <p:cNvPr id="189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reate your Pitch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Create your Pitch</a:t>
            </a:r>
          </a:p>
        </p:txBody>
      </p:sp>
      <p:sp>
        <p:nvSpPr>
          <p:cNvPr id="19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obile App Present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Mobile App Presentation</a:t>
            </a:r>
          </a:p>
        </p:txBody>
      </p:sp>
      <p:sp>
        <p:nvSpPr>
          <p:cNvPr id="195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Next Slides"/>
          <p:cNvSpPr txBox="1"/>
          <p:nvPr>
            <p:ph type="title"/>
          </p:nvPr>
        </p:nvSpPr>
        <p:spPr>
          <a:xfrm>
            <a:off x="522994" y="1863511"/>
            <a:ext cx="7886701" cy="1325566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D98D22"/>
                </a:solidFill>
              </a:defRPr>
            </a:lvl1pPr>
          </a:lstStyle>
          <a:p>
            <a:pPr/>
            <a:r>
              <a:t>Next Slides</a:t>
            </a:r>
          </a:p>
        </p:txBody>
      </p:sp>
      <p:sp>
        <p:nvSpPr>
          <p:cNvPr id="198" name="Camp Toyland…"/>
          <p:cNvSpPr txBox="1"/>
          <p:nvPr>
            <p:ph type="body" sz="half" idx="1"/>
          </p:nvPr>
        </p:nvSpPr>
        <p:spPr>
          <a:xfrm>
            <a:off x="628650" y="3506506"/>
            <a:ext cx="7886700" cy="165442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Camp Toyland</a:t>
            </a:r>
          </a:p>
          <a:p>
            <a:pPr marL="0" indent="0" algn="ctr">
              <a:buSzTx/>
              <a:buNone/>
            </a:pPr>
            <a:r>
              <a:t>Camp 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B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oter Placeholder 1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5857" y="418451"/>
            <a:ext cx="5856036" cy="567819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5"/>
          <p:cNvSpPr txBox="1"/>
          <p:nvPr/>
        </p:nvSpPr>
        <p:spPr>
          <a:xfrm>
            <a:off x="2598416" y="6286500"/>
            <a:ext cx="381381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2E75B6"/>
                </a:solidFill>
              </a:defRPr>
            </a:lvl1pPr>
          </a:lstStyle>
          <a:p>
            <a:pPr/>
            <a:r>
              <a:t>Training Material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oter Placeholder 1"/>
          <p:cNvSpPr txBox="1"/>
          <p:nvPr/>
        </p:nvSpPr>
        <p:spPr>
          <a:xfrm>
            <a:off x="3007991" y="6254888"/>
            <a:ext cx="299466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grpSp>
        <p:nvGrpSpPr>
          <p:cNvPr id="105" name="Image Gallery"/>
          <p:cNvGrpSpPr/>
          <p:nvPr/>
        </p:nvGrpSpPr>
        <p:grpSpPr>
          <a:xfrm>
            <a:off x="888999" y="723898"/>
            <a:ext cx="7366004" cy="5156203"/>
            <a:chOff x="0" y="0"/>
            <a:chExt cx="7366002" cy="5156202"/>
          </a:xfrm>
        </p:grpSpPr>
        <p:pic>
          <p:nvPicPr>
            <p:cNvPr id="103" name="Screen Shot 2022-10-05 at 10.45.30 AM.png" descr="Screen Shot 2022-10-05 at 10.45.30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05" t="0" r="2703" b="0"/>
            <a:stretch>
              <a:fillRect/>
            </a:stretch>
          </p:blipFill>
          <p:spPr>
            <a:xfrm>
              <a:off x="-1" y="-1"/>
              <a:ext cx="7366004" cy="466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NEXT LEVEL GRAPHIC DESIGN"/>
            <p:cNvSpPr txBox="1"/>
            <p:nvPr/>
          </p:nvSpPr>
          <p:spPr>
            <a:xfrm>
              <a:off x="0" y="4737101"/>
              <a:ext cx="736600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>
                <a:defRPr>
                  <a:solidFill>
                    <a:srgbClr val="5ED9AD"/>
                  </a:solidFill>
                </a:defRPr>
              </a:lvl1pPr>
            </a:lstStyle>
            <a:p>
              <a:pPr/>
              <a:r>
                <a:t>NEXT LEVEL GRAPHIC DESIGN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ooter Placeholder 3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sp>
        <p:nvSpPr>
          <p:cNvPr id="205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Camp Toyland</a:t>
            </a: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1 </a:t>
            </a:r>
            <a:r>
              <a:rPr>
                <a:solidFill>
                  <a:srgbClr val="0070C0"/>
                </a:solidFill>
              </a:rPr>
              <a:t>– Camp Toyland Overview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2 </a:t>
            </a:r>
            <a:r>
              <a:rPr>
                <a:solidFill>
                  <a:srgbClr val="0070C0"/>
                </a:solidFill>
              </a:rPr>
              <a:t>– Brain Storming 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3 </a:t>
            </a:r>
            <a:r>
              <a:rPr>
                <a:solidFill>
                  <a:srgbClr val="0070C0"/>
                </a:solidFill>
              </a:rPr>
              <a:t>– Develop Your Idea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4 </a:t>
            </a:r>
            <a:r>
              <a:rPr>
                <a:solidFill>
                  <a:srgbClr val="0070C0"/>
                </a:solidFill>
              </a:rPr>
              <a:t>– Develop Protype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5 </a:t>
            </a:r>
            <a:r>
              <a:rPr>
                <a:solidFill>
                  <a:srgbClr val="0070C0"/>
                </a:solidFill>
              </a:rPr>
              <a:t>– Create Game/Toy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6 </a:t>
            </a:r>
            <a:r>
              <a:rPr>
                <a:solidFill>
                  <a:srgbClr val="0070C0"/>
                </a:solidFill>
              </a:rPr>
              <a:t>– Test your game or toy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7 </a:t>
            </a:r>
            <a:r>
              <a:rPr>
                <a:solidFill>
                  <a:srgbClr val="0070C0"/>
                </a:solidFill>
              </a:rPr>
              <a:t>– Create Pitch – Share Pitch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8 </a:t>
            </a:r>
            <a:r>
              <a:rPr>
                <a:solidFill>
                  <a:srgbClr val="0070C0"/>
                </a:solidFill>
              </a:rPr>
              <a:t>– Pitch Presentation – Winner Announced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ooter Placeholder 4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sp>
        <p:nvSpPr>
          <p:cNvPr id="209" name="Content Placeholder 2"/>
          <p:cNvSpPr txBox="1"/>
          <p:nvPr>
            <p:ph type="body" idx="1"/>
          </p:nvPr>
        </p:nvSpPr>
        <p:spPr>
          <a:xfrm>
            <a:off x="628650" y="295275"/>
            <a:ext cx="7981950" cy="656272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CAMP TOYLAND </a:t>
            </a:r>
            <a:endParaRPr>
              <a:solidFill>
                <a:schemeClr val="accent2"/>
              </a:solidFill>
              <a:uFill>
                <a:solidFill>
                  <a:srgbClr val="0563C1"/>
                </a:solidFill>
              </a:uFill>
            </a:endParaRPr>
          </a:p>
          <a:p>
            <a:pPr marL="0" indent="0" algn="ctr">
              <a:buSzTx/>
              <a:buNone/>
              <a:defRPr b="1">
                <a:solidFill>
                  <a:schemeClr val="accent2"/>
                </a:solidFill>
              </a:defRPr>
            </a:pPr>
            <a:r>
              <a:t>Re-Image Your Favorite Board or Card Game</a:t>
            </a:r>
          </a:p>
        </p:txBody>
      </p:sp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137" y="1343025"/>
            <a:ext cx="7248526" cy="4832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oter Placeholder 1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pic>
        <p:nvPicPr>
          <p:cNvPr id="2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922" y="1234398"/>
            <a:ext cx="7898156" cy="389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5"/>
          <p:cNvSpPr txBox="1"/>
          <p:nvPr/>
        </p:nvSpPr>
        <p:spPr>
          <a:xfrm>
            <a:off x="2598416" y="5905500"/>
            <a:ext cx="381381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2E75B6"/>
                </a:solidFill>
              </a:defRPr>
            </a:lvl1pPr>
          </a:lstStyle>
          <a:p>
            <a:pPr/>
            <a:r>
              <a:t>Training Material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oter Placeholder 3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1200">
                <a:solidFill>
                  <a:schemeClr val="accent2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sp>
        <p:nvSpPr>
          <p:cNvPr id="217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Camp AI</a:t>
            </a:r>
          </a:p>
        </p:txBody>
      </p:sp>
      <p:sp>
        <p:nvSpPr>
          <p:cNvPr id="21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1 </a:t>
            </a:r>
            <a:r>
              <a:rPr>
                <a:solidFill>
                  <a:srgbClr val="0070C0"/>
                </a:solidFill>
              </a:rPr>
              <a:t>– What Is Artificial Intelligence?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rgbClr val="0070C0"/>
                </a:solidFill>
              </a:defRPr>
            </a:pPr>
            <a:r>
              <a:t>	</a:t>
            </a:r>
            <a:r>
              <a:rPr>
                <a:solidFill>
                  <a:schemeClr val="accent2"/>
                </a:solidFill>
              </a:rPr>
              <a:t>Meet Robi * Meet George * Meet Alexa/Siri</a:t>
            </a:r>
            <a:endParaRPr>
              <a:solidFill>
                <a:schemeClr val="accent2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2 </a:t>
            </a:r>
            <a:r>
              <a:rPr>
                <a:solidFill>
                  <a:srgbClr val="0070C0"/>
                </a:solidFill>
              </a:rPr>
              <a:t>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Avatar Creation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3 </a:t>
            </a:r>
            <a:r>
              <a:rPr>
                <a:solidFill>
                  <a:srgbClr val="0070C0"/>
                </a:solidFill>
              </a:rPr>
              <a:t>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Conduct an Orchestra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4 </a:t>
            </a:r>
            <a:r>
              <a:rPr>
                <a:solidFill>
                  <a:srgbClr val="0070C0"/>
                </a:solidFill>
              </a:rPr>
              <a:t>– Develop Protype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5 </a:t>
            </a:r>
            <a:r>
              <a:rPr>
                <a:solidFill>
                  <a:srgbClr val="0070C0"/>
                </a:solidFill>
              </a:rPr>
              <a:t>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Hip Hop Bot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6 </a:t>
            </a:r>
            <a:r>
              <a:rPr>
                <a:solidFill>
                  <a:srgbClr val="0070C0"/>
                </a:solidFill>
              </a:rPr>
              <a:t>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Shadow Art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7 </a:t>
            </a:r>
            <a:r>
              <a:rPr>
                <a:solidFill>
                  <a:srgbClr val="0070C0"/>
                </a:solidFill>
              </a:rPr>
              <a:t>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Teachable Machine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81000"/>
              </a:lnSpc>
              <a:buSzTx/>
              <a:buNone/>
              <a:defRPr>
                <a:solidFill>
                  <a:schemeClr val="accent2"/>
                </a:solidFill>
              </a:defRPr>
            </a:pPr>
            <a:r>
              <a:t>Session 8 </a:t>
            </a:r>
            <a:r>
              <a:rPr>
                <a:solidFill>
                  <a:srgbClr val="0070C0"/>
                </a:solidFill>
              </a:rPr>
              <a:t>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AI Duet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ooter Placeholder 14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1200">
                <a:solidFill>
                  <a:schemeClr val="accent2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sp>
        <p:nvSpPr>
          <p:cNvPr id="221" name="Title 4"/>
          <p:cNvSpPr txBox="1"/>
          <p:nvPr>
            <p:ph type="title"/>
          </p:nvPr>
        </p:nvSpPr>
        <p:spPr>
          <a:xfrm>
            <a:off x="1190625" y="5762623"/>
            <a:ext cx="7191375" cy="368304"/>
          </a:xfrm>
          <a:prstGeom prst="rect">
            <a:avLst/>
          </a:prstGeom>
        </p:spPr>
        <p:txBody>
          <a:bodyPr/>
          <a:lstStyle>
            <a:lvl1pPr algn="ctr" defTabSz="457200">
              <a:defRPr b="1"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www.camptechonline.com</a:t>
            </a:r>
          </a:p>
        </p:txBody>
      </p:sp>
      <p:pic>
        <p:nvPicPr>
          <p:cNvPr id="222" name="Content Placeholder 8" descr="Content Placeholder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7300" y="1095375"/>
            <a:ext cx="6858859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le 4"/>
          <p:cNvSpPr txBox="1"/>
          <p:nvPr/>
        </p:nvSpPr>
        <p:spPr>
          <a:xfrm>
            <a:off x="826768" y="517526"/>
            <a:ext cx="7690488" cy="577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758951">
              <a:lnSpc>
                <a:spcPct val="72000"/>
              </a:lnSpc>
              <a:defRPr b="1" sz="33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Create Endless Possibilities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oter Placeholder 3"/>
          <p:cNvSpPr txBox="1"/>
          <p:nvPr/>
        </p:nvSpPr>
        <p:spPr>
          <a:xfrm>
            <a:off x="3074666" y="6404292"/>
            <a:ext cx="299466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All Rights Reserved by Camp Tech Inc.</a:t>
            </a:r>
          </a:p>
        </p:txBody>
      </p:sp>
      <p:sp>
        <p:nvSpPr>
          <p:cNvPr id="108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Camp (GD) NFT</a:t>
            </a:r>
          </a:p>
        </p:txBody>
      </p:sp>
      <p:sp>
        <p:nvSpPr>
          <p:cNvPr id="109" name="Content Placeholder 2"/>
          <p:cNvSpPr txBox="1"/>
          <p:nvPr>
            <p:ph type="body" idx="1"/>
          </p:nvPr>
        </p:nvSpPr>
        <p:spPr>
          <a:xfrm>
            <a:off x="628650" y="1871821"/>
            <a:ext cx="7886700" cy="43513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1 </a:t>
            </a:r>
            <a:r>
              <a:rPr>
                <a:solidFill>
                  <a:srgbClr val="0070C0"/>
                </a:solidFill>
              </a:rPr>
              <a:t>– Intro to Camp Tech / Assessment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2 </a:t>
            </a:r>
            <a:r>
              <a:rPr>
                <a:solidFill>
                  <a:srgbClr val="0070C0"/>
                </a:solidFill>
              </a:rPr>
              <a:t>– What is Graphic Design?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3 </a:t>
            </a:r>
            <a:r>
              <a:rPr>
                <a:solidFill>
                  <a:srgbClr val="0070C0"/>
                </a:solidFill>
              </a:rPr>
              <a:t>– Elements of Design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4 </a:t>
            </a:r>
            <a:r>
              <a:rPr>
                <a:solidFill>
                  <a:srgbClr val="0070C0"/>
                </a:solidFill>
              </a:rPr>
              <a:t>– Graphic Design and AI 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5 </a:t>
            </a:r>
            <a:r>
              <a:rPr>
                <a:solidFill>
                  <a:srgbClr val="0070C0"/>
                </a:solidFill>
              </a:rPr>
              <a:t>– Create a logo, poster, flyer, t-shirt, 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6 </a:t>
            </a:r>
            <a:r>
              <a:rPr>
                <a:solidFill>
                  <a:srgbClr val="0070C0"/>
                </a:solidFill>
              </a:rPr>
              <a:t>– Intro to NFT - What is an NFT?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7 </a:t>
            </a:r>
            <a:r>
              <a:rPr>
                <a:solidFill>
                  <a:srgbClr val="0070C0"/>
                </a:solidFill>
              </a:rPr>
              <a:t>– How to Create an NFT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Session 8 </a:t>
            </a:r>
            <a:r>
              <a:rPr>
                <a:solidFill>
                  <a:srgbClr val="0070C0"/>
                </a:solidFill>
              </a:rPr>
              <a:t>– NFT Presentations</a:t>
            </a:r>
          </a:p>
        </p:txBody>
      </p:sp>
      <p:grpSp>
        <p:nvGrpSpPr>
          <p:cNvPr id="112" name="Image Gallery"/>
          <p:cNvGrpSpPr/>
          <p:nvPr/>
        </p:nvGrpSpPr>
        <p:grpSpPr>
          <a:xfrm>
            <a:off x="6988017" y="683286"/>
            <a:ext cx="1385790" cy="1620200"/>
            <a:chOff x="0" y="0"/>
            <a:chExt cx="1385789" cy="1620198"/>
          </a:xfrm>
        </p:grpSpPr>
        <p:pic>
          <p:nvPicPr>
            <p:cNvPr id="110" name="most-expensive-nft-1170x658.webp" descr="most-expensive-nft-1170x658.webp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588" r="0" b="9587"/>
            <a:stretch>
              <a:fillRect/>
            </a:stretch>
          </p:blipFill>
          <p:spPr>
            <a:xfrm>
              <a:off x="0" y="0"/>
              <a:ext cx="1385789" cy="629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" name="Most Expensive NFT"/>
            <p:cNvSpPr txBox="1"/>
            <p:nvPr/>
          </p:nvSpPr>
          <p:spPr>
            <a:xfrm>
              <a:off x="0" y="667698"/>
              <a:ext cx="1385790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pPr/>
              <a:r>
                <a:t>Most Expensive NFT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amp Tech Assessmen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Camp Tech Assessment</a:t>
            </a:r>
          </a:p>
        </p:txBody>
      </p:sp>
      <p:sp>
        <p:nvSpPr>
          <p:cNvPr id="115" name="Camp Tech Login (www.camptechonline.com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Camp Tech Login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www.camptechonline.com</a:t>
            </a:r>
            <a:r>
              <a:t>)</a:t>
            </a:r>
          </a:p>
          <a:p>
            <a:pPr lvl="1" marL="685800" indent="-228600"/>
            <a:r>
              <a:t>Go to Students</a:t>
            </a:r>
          </a:p>
          <a:p>
            <a:pPr lvl="1" marL="685800" indent="-228600"/>
            <a:r>
              <a:t>Go to Student Login</a:t>
            </a:r>
          </a:p>
          <a:p>
            <a:pPr/>
            <a:r>
              <a:t>Student Assessment / Camp AI</a:t>
            </a:r>
          </a:p>
          <a:p>
            <a:pPr lvl="1" marL="551447" indent="-170447" defTabSz="457200">
              <a:lnSpc>
                <a:spcPct val="100000"/>
              </a:lnSpc>
              <a:spcBef>
                <a:spcPts val="0"/>
              </a:spcBef>
              <a:buFontTx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AutoDraw</a:t>
            </a:r>
            <a:endParaRPr>
              <a:solidFill>
                <a:srgbClr val="414042"/>
              </a:solidFill>
            </a:endParaRPr>
          </a:p>
          <a:p>
            <a:pPr lvl="1" marL="551447" indent="-170447" defTabSz="457200">
              <a:lnSpc>
                <a:spcPct val="100000"/>
              </a:lnSpc>
              <a:spcBef>
                <a:spcPts val="0"/>
              </a:spcBef>
              <a:buFontTx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QuickDraw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ntro to Graphic Design"/>
          <p:cNvSpPr txBox="1"/>
          <p:nvPr>
            <p:ph type="ctrTitle"/>
          </p:nvPr>
        </p:nvSpPr>
        <p:spPr>
          <a:xfrm>
            <a:off x="359228" y="91619"/>
            <a:ext cx="7772401" cy="2164920"/>
          </a:xfrm>
          <a:prstGeom prst="rect">
            <a:avLst/>
          </a:prstGeom>
        </p:spPr>
        <p:txBody>
          <a:bodyPr/>
          <a:lstStyle>
            <a:lvl1pPr defTabSz="886966">
              <a:defRPr sz="5800">
                <a:solidFill>
                  <a:srgbClr val="D98D22"/>
                </a:solidFill>
              </a:defRPr>
            </a:lvl1pPr>
          </a:lstStyle>
          <a:p>
            <a:pPr/>
            <a:r>
              <a:t>Intro to Graphic Design</a:t>
            </a:r>
          </a:p>
        </p:txBody>
      </p:sp>
      <p:sp>
        <p:nvSpPr>
          <p:cNvPr id="118" name="What is Graphic Design?…"/>
          <p:cNvSpPr txBox="1"/>
          <p:nvPr/>
        </p:nvSpPr>
        <p:spPr>
          <a:xfrm>
            <a:off x="1522047" y="2206955"/>
            <a:ext cx="3450991" cy="263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700">
                <a:solidFill>
                  <a:srgbClr val="414042"/>
                </a:solidFill>
              </a:defRPr>
            </a:pPr>
          </a:p>
          <a:p>
            <a:pPr marL="170445" indent="-170445">
              <a:buSzPct val="100000"/>
              <a:buChar char="•"/>
              <a:defRPr sz="1700">
                <a:solidFill>
                  <a:srgbClr val="414042"/>
                </a:solidFill>
              </a:defRPr>
            </a:pPr>
            <a:r>
              <a:t>What is Graphic Design?</a:t>
            </a:r>
          </a:p>
          <a:p>
            <a:pPr lvl="1" marL="551447" indent="-170447">
              <a:buSzPct val="100000"/>
              <a:buChar char="•"/>
              <a:defRPr sz="1700">
                <a:solidFill>
                  <a:srgbClr val="414042"/>
                </a:solidFill>
              </a:defRPr>
            </a:pPr>
          </a:p>
          <a:p>
            <a:pPr marL="170445" indent="-170445">
              <a:buSzPct val="100000"/>
              <a:buChar char="•"/>
              <a:defRPr sz="1700">
                <a:solidFill>
                  <a:srgbClr val="414042"/>
                </a:solidFill>
              </a:defRPr>
            </a:pPr>
            <a:r>
              <a:t>Learn how to Draw with a mouse</a:t>
            </a:r>
          </a:p>
          <a:p>
            <a:pPr lvl="1" marL="551447" indent="-170447">
              <a:buSzPct val="100000"/>
              <a:buChar char="•"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Pixal Art</a:t>
            </a:r>
            <a:endParaRPr>
              <a:solidFill>
                <a:srgbClr val="414042"/>
              </a:solidFill>
            </a:endParaRPr>
          </a:p>
          <a:p>
            <a:pPr lvl="1" marL="551447" indent="-170447">
              <a:buSzPct val="100000"/>
              <a:buChar char="•"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Digital Paint</a:t>
            </a:r>
            <a:endParaRPr>
              <a:solidFill>
                <a:srgbClr val="414042"/>
              </a:solidFill>
            </a:endParaRPr>
          </a:p>
          <a:p>
            <a:pPr marL="170445" indent="-170445">
              <a:buSzPct val="100000"/>
              <a:buChar char="•"/>
              <a:defRPr sz="1700">
                <a:solidFill>
                  <a:srgbClr val="414042"/>
                </a:solidFill>
              </a:defRPr>
            </a:pPr>
            <a:r>
              <a:t>Learn how to Draw with AI</a:t>
            </a:r>
          </a:p>
          <a:p>
            <a:pPr lvl="1" marL="551447" indent="-170447">
              <a:buSzPct val="100000"/>
              <a:buChar char="•"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AutoDraw</a:t>
            </a:r>
            <a:endParaRPr>
              <a:solidFill>
                <a:srgbClr val="414042"/>
              </a:solidFill>
            </a:endParaRPr>
          </a:p>
          <a:p>
            <a:pPr lvl="1" marL="551447" indent="-170447">
              <a:buSzPct val="100000"/>
              <a:buChar char="•"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QuickDraw</a:t>
            </a:r>
            <a:endParaRPr>
              <a:solidFill>
                <a:srgbClr val="414042"/>
              </a:solidFill>
            </a:endParaRPr>
          </a:p>
          <a:p>
            <a:pPr marL="170445" indent="-170445">
              <a:buSzPct val="100000"/>
              <a:buChar char="•"/>
              <a:defRPr sz="1700">
                <a:solidFill>
                  <a:srgbClr val="414042"/>
                </a:solidFill>
              </a:defRPr>
            </a:pPr>
            <a:r>
              <a:t>Learn the Elements of GD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hat is Graphic Design?"/>
          <p:cNvSpPr txBox="1"/>
          <p:nvPr>
            <p:ph type="ctrTitle"/>
          </p:nvPr>
        </p:nvSpPr>
        <p:spPr>
          <a:xfrm>
            <a:off x="573541" y="1101949"/>
            <a:ext cx="7772401" cy="23876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What is Graphic Design?</a:t>
            </a:r>
          </a:p>
        </p:txBody>
      </p:sp>
      <p:sp>
        <p:nvSpPr>
          <p:cNvPr id="121" name="Graphic Design is the art and practice of planning and projecting ideas and experiences with visual and textual content. In other terms, graphic design communicates certain ideas or messages in a visual way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l" defTabSz="457200">
              <a:lnSpc>
                <a:spcPct val="100000"/>
              </a:lnSpc>
              <a:spcBef>
                <a:spcPts val="0"/>
              </a:spcBef>
              <a:defRPr sz="1700">
                <a:solidFill>
                  <a:srgbClr val="414042"/>
                </a:solidFill>
              </a:defRPr>
            </a:lvl1pPr>
          </a:lstStyle>
          <a:p>
            <a:pPr/>
            <a:r>
              <a:t>Graphic Design is the art and practice of planning and projecting ideas and experiences with visual and textual content. In other terms, graphic design communicates certain ideas or messages in a visual way.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Elements of Graphic Design"/>
          <p:cNvSpPr txBox="1"/>
          <p:nvPr>
            <p:ph type="ctrTitle"/>
          </p:nvPr>
        </p:nvSpPr>
        <p:spPr>
          <a:xfrm>
            <a:off x="685800" y="122236"/>
            <a:ext cx="7772400" cy="1526966"/>
          </a:xfrm>
          <a:prstGeom prst="rect">
            <a:avLst/>
          </a:prstGeom>
        </p:spPr>
        <p:txBody>
          <a:bodyPr/>
          <a:lstStyle>
            <a:lvl1pPr defTabSz="786383">
              <a:defRPr sz="5100">
                <a:solidFill>
                  <a:srgbClr val="D98D22"/>
                </a:solidFill>
              </a:defRPr>
            </a:lvl1pPr>
          </a:lstStyle>
          <a:p>
            <a:pPr/>
            <a:r>
              <a:t>Elements of Graphic Design</a:t>
            </a:r>
          </a:p>
        </p:txBody>
      </p:sp>
      <p:sp>
        <p:nvSpPr>
          <p:cNvPr id="124" name="Elements of Design…"/>
          <p:cNvSpPr txBox="1"/>
          <p:nvPr>
            <p:ph type="subTitle" sz="quarter" idx="1"/>
          </p:nvPr>
        </p:nvSpPr>
        <p:spPr>
          <a:xfrm>
            <a:off x="1142999" y="2356983"/>
            <a:ext cx="6858001" cy="1655766"/>
          </a:xfrm>
          <a:prstGeom prst="rect">
            <a:avLst/>
          </a:prstGeom>
        </p:spPr>
        <p:txBody>
          <a:bodyPr/>
          <a:lstStyle/>
          <a:p>
            <a:pPr defTabSz="667512">
              <a:spcBef>
                <a:spcPts val="700"/>
              </a:spcBef>
              <a:defRPr sz="1700">
                <a:solidFill>
                  <a:srgbClr val="D98D22"/>
                </a:solidFill>
              </a:defRPr>
            </a:pPr>
            <a:r>
              <a:t>Elements of Design </a:t>
            </a:r>
          </a:p>
          <a:p>
            <a:pPr marL="175660" indent="-175660" algn="l" defTabSz="667512">
              <a:spcBef>
                <a:spcPts val="700"/>
              </a:spcBef>
              <a:buSzPct val="100000"/>
              <a:buChar char="•"/>
              <a:defRPr sz="1700">
                <a:solidFill>
                  <a:srgbClr val="D98D22"/>
                </a:solidFill>
              </a:defRPr>
            </a:pPr>
            <a:r>
              <a:t>Fonts</a:t>
            </a:r>
          </a:p>
          <a:p>
            <a:pPr marL="175660" indent="-175660" algn="l" defTabSz="667512">
              <a:spcBef>
                <a:spcPts val="700"/>
              </a:spcBef>
              <a:buSzPct val="100000"/>
              <a:buChar char="•"/>
              <a:defRPr sz="1700">
                <a:solidFill>
                  <a:srgbClr val="D98D22"/>
                </a:solidFill>
              </a:defRPr>
            </a:pPr>
            <a:r>
              <a:t>Color</a:t>
            </a:r>
          </a:p>
          <a:p>
            <a:pPr marL="175660" indent="-175660" algn="l" defTabSz="667512">
              <a:spcBef>
                <a:spcPts val="700"/>
              </a:spcBef>
              <a:buSzPct val="100000"/>
              <a:buChar char="•"/>
              <a:defRPr sz="1700">
                <a:solidFill>
                  <a:srgbClr val="D98D22"/>
                </a:solidFill>
              </a:defRPr>
            </a:pPr>
            <a:r>
              <a:t>Audience</a:t>
            </a:r>
          </a:p>
          <a:p>
            <a:pPr marL="175660" indent="-175660" algn="l" defTabSz="667512">
              <a:spcBef>
                <a:spcPts val="700"/>
              </a:spcBef>
              <a:buSzPct val="100000"/>
              <a:buChar char="•"/>
              <a:defRPr sz="1700">
                <a:solidFill>
                  <a:srgbClr val="D98D22"/>
                </a:solidFill>
              </a:defRPr>
            </a:pPr>
            <a:r>
              <a:t>Message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raphic Design A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8D22"/>
                </a:solidFill>
              </a:defRPr>
            </a:lvl1pPr>
          </a:lstStyle>
          <a:p>
            <a:pPr/>
            <a:r>
              <a:t>Graphic Design AI</a:t>
            </a:r>
          </a:p>
        </p:txBody>
      </p:sp>
      <p:sp>
        <p:nvSpPr>
          <p:cNvPr id="127" name="Learn how to Draw with AI…"/>
          <p:cNvSpPr txBox="1"/>
          <p:nvPr>
            <p:ph type="subTitle" sz="quarter" idx="1"/>
          </p:nvPr>
        </p:nvSpPr>
        <p:spPr>
          <a:xfrm>
            <a:off x="3165460" y="3663867"/>
            <a:ext cx="2956049" cy="1655766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ts val="0"/>
              </a:spcBef>
              <a:defRPr sz="1700">
                <a:solidFill>
                  <a:srgbClr val="414042"/>
                </a:solidFill>
              </a:defRPr>
            </a:pPr>
            <a:r>
              <a:t>Learn how to Draw with AI</a:t>
            </a:r>
          </a:p>
          <a:p>
            <a:pPr lvl="1" marL="551447" indent="-170447" algn="l" defTabSz="457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AutoDraw</a:t>
            </a:r>
            <a:endParaRPr>
              <a:solidFill>
                <a:srgbClr val="414042"/>
              </a:solidFill>
            </a:endParaRPr>
          </a:p>
          <a:p>
            <a:pPr lvl="1" marL="551447" indent="-170447" algn="l" defTabSz="457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QuickDraw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4x3theme">
  <a:themeElements>
    <a:clrScheme name="4x3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4x3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x3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4x3theme">
  <a:themeElements>
    <a:clrScheme name="4x3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4x3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x3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